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54" autoAdjust="0"/>
    <p:restoredTop sz="94660"/>
  </p:normalViewPr>
  <p:slideViewPr>
    <p:cSldViewPr snapToGrid="0">
      <p:cViewPr varScale="1">
        <p:scale>
          <a:sx n="95" d="100"/>
          <a:sy n="95" d="100"/>
        </p:scale>
        <p:origin x="60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3D4EB-3235-C894-60DC-3ED531952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E61ADE-36D2-77D6-2274-7470245D2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4A2CDE-E950-7623-5A2D-F7C4D759E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15EAB6-AF49-30BD-42DC-1EF3103A0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7DB48E-1DB2-93A8-FD45-2C1EB1CB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15D9D-A020-C141-867E-8F1A27D4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264AB-70C4-92DE-14C6-D108BABCC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5D65E-6504-8169-A92E-443DE7E97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25E9E7-B234-D152-DCC6-273BEFB8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05937B-75AE-2686-17DB-691A516D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51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049B8-F611-6C10-2B4B-CC6FE764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8DD7DA-3CA4-4207-D5C4-F7A9A8D0B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85ECF-5315-0AD3-4068-69CEFBB38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DB13B8-B624-E776-E781-B318280AF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4A98C-DAE2-B747-E3B1-CF84FF49F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37E7B-8FA7-F5D6-9175-062E94872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729469-FBC9-6E03-3A35-627B9EC48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24D2D5-FF26-978C-2AFA-DB5CB182E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7599E4-C568-4F89-9C65-CCD22284F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A8CDC-FC16-88FC-9554-082526E0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1BEABF-2AB6-936E-D41D-3AB13B728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26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4EA1B-C1BF-5BC2-B5C1-52D13650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9E029-305E-2BB6-128B-A0C47C011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337065-256F-20C8-9482-8FFE2E6F9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AC3792-33D1-6611-42FC-51AA73B01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D7852E-083C-718F-7E90-3B4AD79FA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45B0E29-F865-823D-F168-09947D66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AB1BF46-A715-3778-3948-1F5848F3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308B1BD-5C21-9F00-A4D5-6E2B74CD7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51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F0858-9C24-0B83-3733-9FC5A91C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A1810F-FEEB-F083-8AB1-22B720F04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FF9756-2BBF-3C9A-A90F-96A8C20D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8E928D-DFE5-CBE6-C552-C1F706FF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62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D753D0-E5EB-2345-D2FE-A4CA6CC2D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8FEC1-55E0-00D6-F06E-957940DF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D157F0-250B-F98E-2A75-3ABF66B1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8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5C427-3B45-67B5-FA37-EF2FBC4C5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8B23CA-3AFC-EA9F-E239-65E8F6A4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D07AD0-1CC9-C502-E0E6-69DDE84BF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9F88B-978E-8471-F941-40454C2D4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FCCC7C-0370-B21F-97D9-8D3D56AA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EF40E6-6660-1B17-04BA-040323EF1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0F9FC8-6A1C-74C8-150B-A583653B1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3D134A-D890-FEAF-9EA3-1ADFD53F2E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2CD690-F0ED-9CCE-9835-96AF99604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819F11-BF03-1B82-5B28-454115D8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780D50-AA90-4E7B-8034-D23006C3B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C13434-1CAE-3BDC-FB7F-F5DBFEFF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4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85181-B1A5-FBE4-B0B0-C78102DE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021C80-367C-A873-F507-1FC51A160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1A40D9-7D10-339C-21D9-0C3E4BF58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703AEE-CE4D-0D65-5419-8D6D9604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1845AB-EF56-358A-85E8-5DB81251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1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93D105-350C-3E13-6F33-3426A5BB8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C6A490-1AAA-5E55-4F97-1DF4149F8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57266-B17D-5870-B8EB-9EB03F4E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682EE-79AD-02ED-77F2-C42B0D21E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D17C1-26D0-88C0-9CB6-BD972CBD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45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4E185-62BC-BFCB-8B6C-AC5C7874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3FAE8C-83D0-3564-D9CF-94225E433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C494E6-9967-4EB0-9B54-5E2FF9EFD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8B6F5-6C0E-4A45-9E41-859635D8F20E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39B61-9817-3675-C213-4D4195A74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82423C-2FA3-870C-F0B8-52180F28A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9AC38-5DDA-47B0-839D-B6AFC8407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0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5BC774EB-F380-FB2A-247B-9AD4535A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E6022-09FD-1745-9970-D08BB1130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8993" y="305935"/>
            <a:ext cx="10292443" cy="477837"/>
          </a:xfrm>
        </p:spPr>
        <p:txBody>
          <a:bodyPr>
            <a:noAutofit/>
          </a:bodyPr>
          <a:lstStyle/>
          <a:p>
            <a:r>
              <a:rPr lang="sah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Курс</a:t>
            </a:r>
            <a:r>
              <a:rPr lang="ru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:</a:t>
            </a:r>
            <a:r>
              <a:rPr lang="sah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 Менеджмент в образовании</a:t>
            </a:r>
            <a:endParaRPr lang="ru-RU" sz="4000" b="1" i="1" dirty="0">
              <a:solidFill>
                <a:srgbClr val="C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0AB810-717C-7288-C0FC-CCE99CB38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7479" y="2222274"/>
            <a:ext cx="9144000" cy="1655762"/>
          </a:xfrm>
        </p:spPr>
        <p:txBody>
          <a:bodyPr/>
          <a:lstStyle/>
          <a:p>
            <a:r>
              <a:rPr lang="ru-RU" dirty="0"/>
              <a:t>Тема:</a:t>
            </a:r>
            <a:br>
              <a:rPr lang="ru-RU" dirty="0"/>
            </a:br>
            <a:r>
              <a:rPr lang="ru-RU" sz="3600" b="1" i="1" dirty="0">
                <a:solidFill>
                  <a:srgbClr val="002060"/>
                </a:solidFill>
                <a:latin typeface="Century Schoolbook" panose="02040604050505020304" pitchFamily="18" charset="0"/>
              </a:rPr>
              <a:t>ФГОС: Основа образовательного процесса</a:t>
            </a:r>
            <a:endParaRPr lang="ru-RU" b="1" i="1" dirty="0">
              <a:solidFill>
                <a:srgbClr val="00206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0EB61-30F9-1E11-CA40-B1A52B0E8371}"/>
              </a:ext>
            </a:extLst>
          </p:cNvPr>
          <p:cNvSpPr txBox="1"/>
          <p:nvPr/>
        </p:nvSpPr>
        <p:spPr>
          <a:xfrm>
            <a:off x="6096000" y="6089205"/>
            <a:ext cx="609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002060"/>
                </a:solidFill>
                <a:latin typeface="Century Schoolbook" panose="02040604050505020304" pitchFamily="18" charset="0"/>
              </a:rPr>
              <a:t>Петрова А.И., заместитель директора по УВР, МБОУ БУГ им. В.В.Филиппова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240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6255834B-1BC5-01E7-328F-B656F36E6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865F4A8-56C4-56F0-0C6D-5D5797A12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788761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Федеральный государственный образовательный стандарт (ФГОС)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совокупность </a:t>
            </a:r>
            <a:r>
              <a:rPr lang="ru-RU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обязательных требований к образованию 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определенного уровня и (или) к профессии, специальности и направлению подготовки, утвержденных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8A7FC-5E79-4EB1-B8F9-8C3C0FD749D9}"/>
              </a:ext>
            </a:extLst>
          </p:cNvPr>
          <p:cNvSpPr txBox="1"/>
          <p:nvPr/>
        </p:nvSpPr>
        <p:spPr>
          <a:xfrm>
            <a:off x="5235348" y="5467195"/>
            <a:ext cx="61599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Пункт 6 Статьи 2 Федерального закона от 29 декабря 2012 г. N 273-ФЗ "Об образовании в Российской Федерации"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F1E9F6-11DD-E41E-7823-04678EBBF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726" y="4004506"/>
            <a:ext cx="1980913" cy="259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3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6255834B-1BC5-01E7-328F-B656F36E6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94" y="-73478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73AB587B-0BDC-8862-1682-B6C569F95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64" y="4968640"/>
            <a:ext cx="10515600" cy="380319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развитие и воспитание.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0B39F-8568-7E0D-FE99-2018ED212176}"/>
              </a:ext>
            </a:extLst>
          </p:cNvPr>
          <p:cNvSpPr txBox="1"/>
          <p:nvPr/>
        </p:nvSpPr>
        <p:spPr>
          <a:xfrm>
            <a:off x="1028700" y="681037"/>
            <a:ext cx="100339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Федеральные государственные образовательные стандарты обеспечивают: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01FEB-7653-43EC-1B77-21205341D104}"/>
              </a:ext>
            </a:extLst>
          </p:cNvPr>
          <p:cNvSpPr txBox="1"/>
          <p:nvPr/>
        </p:nvSpPr>
        <p:spPr>
          <a:xfrm>
            <a:off x="699406" y="1837164"/>
            <a:ext cx="106924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образовательного пространства Российской Федерации;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8874D6-3C04-086F-FF21-CFBCD8EE8A4B}"/>
              </a:ext>
            </a:extLst>
          </p:cNvPr>
          <p:cNvSpPr txBox="1"/>
          <p:nvPr/>
        </p:nvSpPr>
        <p:spPr>
          <a:xfrm>
            <a:off x="699406" y="2753613"/>
            <a:ext cx="110871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образовательных программ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дошкольного,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общего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общего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общего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профессионального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профессионального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профессионального образования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664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6255834B-1BC5-01E7-328F-B656F36E6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720486F-3C55-6658-B6A4-66782009C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00329"/>
          </a:xfrm>
        </p:spPr>
        <p:txBody>
          <a:bodyPr>
            <a:normAutofit lnSpcReduction="10000"/>
          </a:bodyPr>
          <a:lstStyle/>
          <a:p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сроки получения </a:t>
            </a:r>
            <a:r>
              <a:rPr lang="ru-RU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образования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 учетом различных форм обучения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76FB0F-2119-23B9-6A1D-A1C4EEC3B03E}"/>
              </a:ext>
            </a:extLst>
          </p:cNvPr>
          <p:cNvSpPr txBox="1"/>
          <p:nvPr/>
        </p:nvSpPr>
        <p:spPr>
          <a:xfrm>
            <a:off x="1938296" y="552908"/>
            <a:ext cx="90437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Федеральными государственными образовательными стандартами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9F7E86-C6CC-B162-AA0F-EFF882E1EC0B}"/>
              </a:ext>
            </a:extLst>
          </p:cNvPr>
          <p:cNvSpPr txBox="1"/>
          <p:nvPr/>
        </p:nvSpPr>
        <p:spPr>
          <a:xfrm>
            <a:off x="838200" y="3370911"/>
            <a:ext cx="6160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технологий</a:t>
            </a: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0F479-A854-ACB5-4F5A-80F65A9F335F}"/>
              </a:ext>
            </a:extLst>
          </p:cNvPr>
          <p:cNvSpPr txBox="1"/>
          <p:nvPr/>
        </p:nvSpPr>
        <p:spPr>
          <a:xfrm>
            <a:off x="838200" y="4401837"/>
            <a:ext cx="9333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особенностей отдельных категорий обучающихся.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1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A92FF23-5F6D-252B-D35A-3FDA35D96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3AA21-60D3-3218-B774-2113EFD4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ФГОС является основой для: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2C075F-F13E-7538-816C-D22EF7DAD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145" y="4828684"/>
            <a:ext cx="11141364" cy="2011363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нормативов финансового обеспечения образовательной деятельности образовательных организаций, реализующих основную образовательную программу, формирования государственного (муниципального) задания для образовательного учреждения;</a:t>
            </a:r>
          </a:p>
          <a:p>
            <a:endParaRPr lang="ru-RU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43278-46FC-FAEF-E3D2-797E9A784DF0}"/>
              </a:ext>
            </a:extLst>
          </p:cNvPr>
          <p:cNvSpPr txBox="1"/>
          <p:nvPr/>
        </p:nvSpPr>
        <p:spPr>
          <a:xfrm>
            <a:off x="1002145" y="1625111"/>
            <a:ext cx="104417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363"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примерных </a:t>
            </a:r>
            <a:r>
              <a:rPr lang="ru-RU" sz="2400" b="1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образовательных программ</a:t>
            </a: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8746EC-88D9-B0D6-A618-87ACFA5DD27B}"/>
              </a:ext>
            </a:extLst>
          </p:cNvPr>
          <p:cNvSpPr txBox="1"/>
          <p:nvPr/>
        </p:nvSpPr>
        <p:spPr>
          <a:xfrm>
            <a:off x="1002145" y="3997687"/>
            <a:ext cx="105433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программ учебных предметов, курсов, учебной литературы, контрольно-измерительных материалов;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FB8659-3AAC-0534-8074-F3619E93ED2F}"/>
              </a:ext>
            </a:extLst>
          </p:cNvPr>
          <p:cNvSpPr txBox="1"/>
          <p:nvPr/>
        </p:nvSpPr>
        <p:spPr>
          <a:xfrm>
            <a:off x="1002145" y="2307627"/>
            <a:ext cx="10769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образовательного процесса в образовательных организациях, реализующих основную образовательную программу в соответствии со стандартом, независимо от их организационно-правовых форм и подчиненности;</a:t>
            </a:r>
          </a:p>
        </p:txBody>
      </p:sp>
    </p:spTree>
    <p:extLst>
      <p:ext uri="{BB962C8B-B14F-4D97-AF65-F5344CB8AC3E}">
        <p14:creationId xmlns:p14="http://schemas.microsoft.com/office/powerpoint/2010/main" val="215904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A92FF23-5F6D-252B-D35A-3FDA35D96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32C075F-F13E-7538-816C-D22EF7DAD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93" y="5242810"/>
            <a:ext cx="10515600" cy="921472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организации подготовки, профессиональной переподготовки и повышения квалификации работников образования.</a:t>
            </a:r>
          </a:p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2C4A8D7-9DD7-BA72-AD69-AF40DE8D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ФГОС является основой для: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E656C-CBA1-F322-8139-EE36A60C3EF8}"/>
              </a:ext>
            </a:extLst>
          </p:cNvPr>
          <p:cNvSpPr txBox="1"/>
          <p:nvPr/>
        </p:nvSpPr>
        <p:spPr>
          <a:xfrm>
            <a:off x="838199" y="1363960"/>
            <a:ext cx="10910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осуществления контроля и надзора за соблюдением законодательства Российской Федерации в области образования;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F94FB1-AE78-B4D7-7FE7-07C86148C0A7}"/>
              </a:ext>
            </a:extLst>
          </p:cNvPr>
          <p:cNvSpPr txBox="1"/>
          <p:nvPr/>
        </p:nvSpPr>
        <p:spPr>
          <a:xfrm>
            <a:off x="838199" y="2160879"/>
            <a:ext cx="107626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проведения государственной (итоговой) и промежуточной аттестации обучающихся;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4287A5-7ED7-F311-CAD5-D280EB3EE516}"/>
              </a:ext>
            </a:extLst>
          </p:cNvPr>
          <p:cNvSpPr txBox="1"/>
          <p:nvPr/>
        </p:nvSpPr>
        <p:spPr>
          <a:xfrm>
            <a:off x="838198" y="2881645"/>
            <a:ext cx="10910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построения системы внутреннего </a:t>
            </a:r>
            <a:r>
              <a:rPr lang="ru-RU" sz="20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мониторинга качества образования</a:t>
            </a: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в образовательном учреждении;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B023E-7F67-98F6-D7D9-3607DFE7D598}"/>
              </a:ext>
            </a:extLst>
          </p:cNvPr>
          <p:cNvSpPr txBox="1"/>
          <p:nvPr/>
        </p:nvSpPr>
        <p:spPr>
          <a:xfrm>
            <a:off x="762793" y="3687641"/>
            <a:ext cx="83081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организации деятельности работы методических служб;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BBA138-FBE1-E6C2-90D6-A37CF5A667AD}"/>
              </a:ext>
            </a:extLst>
          </p:cNvPr>
          <p:cNvSpPr txBox="1"/>
          <p:nvPr/>
        </p:nvSpPr>
        <p:spPr>
          <a:xfrm>
            <a:off x="762793" y="4351384"/>
            <a:ext cx="107950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288" indent="-268288"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аттестации педагогических работников и административно-управленческого персонала государственных и муниципальных образовательных учреждений;</a:t>
            </a:r>
          </a:p>
        </p:txBody>
      </p:sp>
    </p:spTree>
    <p:extLst>
      <p:ext uri="{BB962C8B-B14F-4D97-AF65-F5344CB8AC3E}">
        <p14:creationId xmlns:p14="http://schemas.microsoft.com/office/powerpoint/2010/main" val="76735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A92FF23-5F6D-252B-D35A-3FDA35D96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3AA21-60D3-3218-B774-2113EFD4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i="0" dirty="0">
                <a:solidFill>
                  <a:srgbClr val="C00000"/>
                </a:solidFill>
                <a:effectLst/>
                <a:latin typeface="Linux Libertine"/>
              </a:rPr>
              <a:t>Структура ФГОС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2C075F-F13E-7538-816C-D22EF7DAD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668" y="5323694"/>
            <a:ext cx="4107150" cy="13255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требования к результатам освоения основных образовательных программ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FFD6E4-A259-0741-FC31-B5DDEFC93027}"/>
              </a:ext>
            </a:extLst>
          </p:cNvPr>
          <p:cNvSpPr txBox="1"/>
          <p:nvPr/>
        </p:nvSpPr>
        <p:spPr>
          <a:xfrm>
            <a:off x="189345" y="1363960"/>
            <a:ext cx="11374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Каждый стандарт согласно Федеральному закону от 29 декабря 2012 года № 273-ФЗ включает 3 вида требований: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C1545-20AA-2408-4D27-6B0A7D453E09}"/>
              </a:ext>
            </a:extLst>
          </p:cNvPr>
          <p:cNvSpPr txBox="1"/>
          <p:nvPr/>
        </p:nvSpPr>
        <p:spPr>
          <a:xfrm>
            <a:off x="415636" y="2325829"/>
            <a:ext cx="5532581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требования к структуре основных образовательных программ, в том числе требования к соотношению частей основной образовательной программы и их объёму, а также к соотношению обязательной части основной образовательной программы и части, формируемой участниками образовательного процесса;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01B595-7D05-FBE0-A006-BD9B0D4E2216}"/>
              </a:ext>
            </a:extLst>
          </p:cNvPr>
          <p:cNvSpPr txBox="1"/>
          <p:nvPr/>
        </p:nvSpPr>
        <p:spPr>
          <a:xfrm>
            <a:off x="7269018" y="2434119"/>
            <a:ext cx="4733637" cy="16312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требования к условиям реализации основных образовательных программ, в том числе кадровым, финансовым, материально-техническим и иным условиям;</a:t>
            </a:r>
          </a:p>
        </p:txBody>
      </p:sp>
    </p:spTree>
    <p:extLst>
      <p:ext uri="{BB962C8B-B14F-4D97-AF65-F5344CB8AC3E}">
        <p14:creationId xmlns:p14="http://schemas.microsoft.com/office/powerpoint/2010/main" val="177270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A92FF23-5F6D-252B-D35A-3FDA35D96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3AA21-60D3-3218-B774-2113EFD4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i="0" dirty="0">
                <a:solidFill>
                  <a:srgbClr val="C00000"/>
                </a:solidFill>
                <a:effectLst/>
                <a:latin typeface="Linux Libertine"/>
              </a:rPr>
              <a:t>Реализация ФГОС в образовательном процессе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2C075F-F13E-7538-816C-D22EF7DAD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Для реализации каждого ФГОС образовательное учреждение должно разработать </a:t>
            </a:r>
            <a:r>
              <a:rPr lang="ru-RU" sz="3600" b="0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основную образовательную программу</a:t>
            </a:r>
            <a:r>
              <a:rPr lang="ru-RU" sz="36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 (ООП), </a:t>
            </a:r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включающую учебный план, календарный учебный график, рабочие программы учебных предметов, курсов, дисциплин (модулей), иных компонентов, а также оценочные и методические материалы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1789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A92FF23-5F6D-252B-D35A-3FDA35D96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3AA21-60D3-3218-B774-2113EFD4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effectLst/>
                <a:latin typeface="Linux Libertine"/>
              </a:rPr>
              <a:t>Поколения государственных образовательных стандартов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2C075F-F13E-7538-816C-D22EF7DAD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первого поколения (были приняты в 2004 году и именовались государственными образовательными стандартами;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второго поколения (были приняты — для </a:t>
            </a:r>
            <a:r>
              <a:rPr lang="ru-RU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общего образования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(1-4 классы) 6 октября 2009 года, для </a:t>
            </a:r>
            <a:r>
              <a:rPr lang="ru-RU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общего образования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(5-9 классы) 17 декабря 2010 года, для среднего (полного) общего образования (10-11 классы) 17 мая 2012 года). Эти стандарты ориентированы на результат и развитие </a:t>
            </a:r>
            <a:r>
              <a:rPr lang="ru-RU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универсальных учебных действий</a:t>
            </a:r>
            <a:endParaRPr lang="ru-RU" b="0" i="0" u="none" strike="noStrike" baseline="300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4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2022 года Стандарты третьего поколения</a:t>
            </a:r>
            <a:endParaRPr lang="ru-RU" sz="4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96504-5139-97C8-E676-518B6685ED38}"/>
              </a:ext>
            </a:extLst>
          </p:cNvPr>
          <p:cNvSpPr txBox="1"/>
          <p:nvPr/>
        </p:nvSpPr>
        <p:spPr>
          <a:xfrm>
            <a:off x="586509" y="1321356"/>
            <a:ext cx="6160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Стандарты общего образования:</a:t>
            </a:r>
          </a:p>
        </p:txBody>
      </p:sp>
    </p:spTree>
    <p:extLst>
      <p:ext uri="{BB962C8B-B14F-4D97-AF65-F5344CB8AC3E}">
        <p14:creationId xmlns:p14="http://schemas.microsoft.com/office/powerpoint/2010/main" val="3605091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525</Words>
  <Application>Microsoft Office PowerPoint</Application>
  <PresentationFormat>Широкоэкранный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Schoolbook</vt:lpstr>
      <vt:lpstr>Linux Libertine</vt:lpstr>
      <vt:lpstr>Times New Roman</vt:lpstr>
      <vt:lpstr>Тема Office</vt:lpstr>
      <vt:lpstr>Курс: Менеджмент в образовании</vt:lpstr>
      <vt:lpstr>Презентация PowerPoint</vt:lpstr>
      <vt:lpstr>Презентация PowerPoint</vt:lpstr>
      <vt:lpstr>Презентация PowerPoint</vt:lpstr>
      <vt:lpstr>ФГОС является основой для:</vt:lpstr>
      <vt:lpstr>ФГОС является основой для:</vt:lpstr>
      <vt:lpstr>Структура ФГОС</vt:lpstr>
      <vt:lpstr>Реализация ФГОС в образовательном процессе </vt:lpstr>
      <vt:lpstr>Поколения государственных образовательных стандартов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Курс: Менеджмент в образовании</dc:title>
  <dc:creator>XE</dc:creator>
  <cp:lastModifiedBy>XE</cp:lastModifiedBy>
  <cp:revision>2</cp:revision>
  <dcterms:created xsi:type="dcterms:W3CDTF">2023-12-16T03:45:32Z</dcterms:created>
  <dcterms:modified xsi:type="dcterms:W3CDTF">2023-12-16T04:48:11Z</dcterms:modified>
</cp:coreProperties>
</file>