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89" r:id="rId3"/>
    <p:sldId id="263" r:id="rId4"/>
    <p:sldId id="266" r:id="rId5"/>
    <p:sldId id="262" r:id="rId6"/>
    <p:sldId id="267" r:id="rId7"/>
    <p:sldId id="268" r:id="rId8"/>
    <p:sldId id="288" r:id="rId9"/>
    <p:sldId id="270" r:id="rId10"/>
    <p:sldId id="271" r:id="rId11"/>
    <p:sldId id="274" r:id="rId12"/>
    <p:sldId id="27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754" autoAdjust="0"/>
    <p:restoredTop sz="94660"/>
  </p:normalViewPr>
  <p:slideViewPr>
    <p:cSldViewPr snapToGrid="0">
      <p:cViewPr varScale="1">
        <p:scale>
          <a:sx n="90" d="100"/>
          <a:sy n="90" d="100"/>
        </p:scale>
        <p:origin x="797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7707-3ECC-46DC-BCAA-316EBB94D07D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75A3-BFF9-4BFC-991E-3C0BF59B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436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7707-3ECC-46DC-BCAA-316EBB94D07D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75A3-BFF9-4BFC-991E-3C0BF59B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08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7707-3ECC-46DC-BCAA-316EBB94D07D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75A3-BFF9-4BFC-991E-3C0BF59B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579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7707-3ECC-46DC-BCAA-316EBB94D07D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75A3-BFF9-4BFC-991E-3C0BF59B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021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7707-3ECC-46DC-BCAA-316EBB94D07D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75A3-BFF9-4BFC-991E-3C0BF59B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717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7707-3ECC-46DC-BCAA-316EBB94D07D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75A3-BFF9-4BFC-991E-3C0BF59B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511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7707-3ECC-46DC-BCAA-316EBB94D07D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75A3-BFF9-4BFC-991E-3C0BF59B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088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7707-3ECC-46DC-BCAA-316EBB94D07D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75A3-BFF9-4BFC-991E-3C0BF59B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132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7707-3ECC-46DC-BCAA-316EBB94D07D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75A3-BFF9-4BFC-991E-3C0BF59B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807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7707-3ECC-46DC-BCAA-316EBB94D07D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75A3-BFF9-4BFC-991E-3C0BF59B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469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7707-3ECC-46DC-BCAA-316EBB94D07D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75A3-BFF9-4BFC-991E-3C0BF59B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724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17707-3ECC-46DC-BCAA-316EBB94D07D}" type="datetimeFigureOut">
              <a:rPr lang="ru-RU" smtClean="0"/>
              <a:t>16.12.2023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C75A3-BFF9-4BFC-991E-3C0BF59B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654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dsoo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.gov.ru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externat.foxford.ru/polezno-znat/fgos-2020" TargetMode="External"/><Relationship Id="rId3" Type="http://schemas.openxmlformats.org/officeDocument/2006/relationships/hyperlink" Target="http://publication.pravo.gov.ru/Document/View/0001202107050027?index=0&amp;rangeSize=1" TargetMode="External"/><Relationship Id="rId7" Type="http://schemas.openxmlformats.org/officeDocument/2006/relationships/hyperlink" Target="http://edu53.ru/np-includes/upload/2021/09/21/16562.pd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du.gov.ru/" TargetMode="External"/><Relationship Id="rId5" Type="http://schemas.openxmlformats.org/officeDocument/2006/relationships/hyperlink" Target="http://edsoo.ru/" TargetMode="External"/><Relationship Id="rId4" Type="http://schemas.openxmlformats.org/officeDocument/2006/relationships/hyperlink" Target="https://fgos.ru/" TargetMode="External"/><Relationship Id="rId9" Type="http://schemas.openxmlformats.org/officeDocument/2006/relationships/hyperlink" Target="https://rg.ru/2021/07/12/chemu-budut-uchit-v-shkole-s-1-sentiabria-2022-goda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5BC774EB-F380-FB2A-247B-9AD4535AF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3E6022-09FD-1745-9970-D08BB1130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8993" y="305935"/>
            <a:ext cx="10292443" cy="477837"/>
          </a:xfrm>
        </p:spPr>
        <p:txBody>
          <a:bodyPr>
            <a:noAutofit/>
          </a:bodyPr>
          <a:lstStyle/>
          <a:p>
            <a:r>
              <a:rPr lang="sah-RU" sz="4000" b="1" i="1" dirty="0">
                <a:solidFill>
                  <a:srgbClr val="C00000"/>
                </a:solidFill>
                <a:latin typeface="Century Schoolbook" panose="02040604050505020304" pitchFamily="18" charset="0"/>
              </a:rPr>
              <a:t>Курс</a:t>
            </a:r>
            <a:r>
              <a:rPr lang="ru-RU" sz="4000" b="1" i="1" dirty="0">
                <a:solidFill>
                  <a:srgbClr val="C00000"/>
                </a:solidFill>
                <a:latin typeface="Century Schoolbook" panose="02040604050505020304" pitchFamily="18" charset="0"/>
              </a:rPr>
              <a:t>:</a:t>
            </a:r>
            <a:r>
              <a:rPr lang="sah-RU" sz="4000" b="1" i="1" dirty="0">
                <a:solidFill>
                  <a:srgbClr val="C00000"/>
                </a:solidFill>
                <a:latin typeface="Century Schoolbook" panose="02040604050505020304" pitchFamily="18" charset="0"/>
              </a:rPr>
              <a:t> Менеджмент в образовании</a:t>
            </a:r>
            <a:endParaRPr lang="ru-RU" sz="4000" b="1" i="1" dirty="0">
              <a:solidFill>
                <a:srgbClr val="C0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F0AB810-717C-7288-C0FC-CCE99CB38D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7479" y="2222274"/>
            <a:ext cx="9144000" cy="1655762"/>
          </a:xfrm>
        </p:spPr>
        <p:txBody>
          <a:bodyPr>
            <a:normAutofit fontScale="55000" lnSpcReduction="20000"/>
          </a:bodyPr>
          <a:lstStyle/>
          <a:p>
            <a:r>
              <a:rPr lang="ru-RU" sz="2900" b="1" i="1" dirty="0">
                <a:solidFill>
                  <a:srgbClr val="C00000"/>
                </a:solidFill>
                <a:latin typeface="Century Schoolbook" panose="02040604050505020304" pitchFamily="18" charset="0"/>
              </a:rPr>
              <a:t>Тема</a:t>
            </a:r>
            <a:r>
              <a:rPr lang="ru-RU" i="1" dirty="0">
                <a:solidFill>
                  <a:srgbClr val="C00000"/>
                </a:solidFill>
                <a:latin typeface="Century Schoolbook" panose="02040604050505020304" pitchFamily="18" charset="0"/>
              </a:rPr>
              <a:t>:</a:t>
            </a:r>
            <a:br>
              <a:rPr lang="ru-RU" i="1" dirty="0">
                <a:solidFill>
                  <a:srgbClr val="C00000"/>
                </a:solidFill>
                <a:latin typeface="Century Schoolbook" panose="02040604050505020304" pitchFamily="18" charset="0"/>
              </a:rPr>
            </a:br>
            <a:r>
              <a:rPr lang="ru-RU" sz="8000" b="1" i="1" dirty="0">
                <a:solidFill>
                  <a:srgbClr val="C00000"/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ФГОС третьего поколения</a:t>
            </a:r>
            <a:br>
              <a:rPr lang="ru-RU" sz="8000" b="1" i="1" dirty="0">
                <a:solidFill>
                  <a:srgbClr val="C00000"/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</a:br>
            <a:r>
              <a:rPr lang="ru-RU" sz="8000" b="1" i="1" dirty="0">
                <a:solidFill>
                  <a:srgbClr val="C00000"/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Что нового?</a:t>
            </a:r>
            <a:endParaRPr lang="ru-RU" b="1" i="1" dirty="0">
              <a:solidFill>
                <a:srgbClr val="C0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80EB61-30F9-1E11-CA40-B1A52B0E8371}"/>
              </a:ext>
            </a:extLst>
          </p:cNvPr>
          <p:cNvSpPr txBox="1"/>
          <p:nvPr/>
        </p:nvSpPr>
        <p:spPr>
          <a:xfrm>
            <a:off x="6096000" y="6089205"/>
            <a:ext cx="60946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1" dirty="0">
                <a:solidFill>
                  <a:srgbClr val="002060"/>
                </a:solidFill>
                <a:latin typeface="Century Schoolbook" panose="02040604050505020304" pitchFamily="18" charset="0"/>
              </a:rPr>
              <a:t>Петрова А.И., заместитель директора по УВР, МБОУ БУГ им. В.В.Филиппова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2400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C860B25F-EB5C-5768-6C4B-BD6CFEF64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1463" y="340596"/>
            <a:ext cx="8386762" cy="6212603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ФГОС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– это федеральные государственные     образовательные стандарты. Они представляют собой совокупность требований к программам образования.</a:t>
            </a:r>
          </a:p>
          <a:p>
            <a:pPr>
              <a:lnSpc>
                <a:spcPct val="100000"/>
              </a:lnSpc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Основными задачами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ФГОС являются создание </a:t>
            </a:r>
            <a:r>
              <a:rPr lang="ru-RU" sz="3200" u="sng" dirty="0">
                <a:latin typeface="Arial" panose="020B0604020202020204" pitchFamily="34" charset="0"/>
                <a:cs typeface="Arial" panose="020B0604020202020204" pitchFamily="34" charset="0"/>
              </a:rPr>
              <a:t>единого  образовательного пространства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по всей Российской Федерации и обеспечение </a:t>
            </a:r>
            <a:r>
              <a:rPr lang="ru-RU" sz="3200" u="sng" dirty="0">
                <a:latin typeface="Arial" panose="020B0604020202020204" pitchFamily="34" charset="0"/>
                <a:cs typeface="Arial" panose="020B0604020202020204" pitchFamily="34" charset="0"/>
              </a:rPr>
              <a:t>преемственности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образовательных программ начального общего, основного общего и среднего общего образования.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8824" y="2168884"/>
            <a:ext cx="3766709" cy="28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13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AE3A9205-0A68-CCFC-369C-0F19E473A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9884"/>
            <a:ext cx="10515600" cy="69401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Введение ФГОС НОО и ООО в 2021 году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7275"/>
            <a:ext cx="11253019" cy="5557795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Утверждение ФГОС – Приказ Министерства просвещения №287 «Об утверждении Федерального государственного образовательного стандарта  основного общего образования», 31 мая </a:t>
            </a:r>
            <a:r>
              <a:rPr lang="ru-RU">
                <a:latin typeface="Arial" panose="020B0604020202020204" pitchFamily="34" charset="0"/>
                <a:cs typeface="Arial" panose="020B0604020202020204" pitchFamily="34" charset="0"/>
              </a:rPr>
              <a:t>2021г.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Комплексный анализ готовности введения ФГОС (региональный, муниципальный уровень, ОО) – 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2 полугодие 2021</a:t>
            </a:r>
          </a:p>
          <a:p>
            <a:pPr marL="0" indent="0" algn="just">
              <a:buNone/>
            </a:pP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Разработка новых ПООП с учетом апробации – 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1 полугодие 2022 года</a:t>
            </a:r>
          </a:p>
          <a:p>
            <a:pPr marL="0" indent="0" algn="just">
              <a:buNone/>
            </a:pP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Поэтапное введение обновленных ФГОС НОО и ООО </a:t>
            </a:r>
          </a:p>
          <a:p>
            <a:pPr marL="0" indent="0" algn="just">
              <a:buNone/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начиная 2022/2023 учебного года.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Переход на ФГОС – до 2027 года</a:t>
            </a:r>
          </a:p>
        </p:txBody>
      </p:sp>
    </p:spTree>
    <p:extLst>
      <p:ext uri="{BB962C8B-B14F-4D97-AF65-F5344CB8AC3E}">
        <p14:creationId xmlns:p14="http://schemas.microsoft.com/office/powerpoint/2010/main" val="3143782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94214554-788F-77D4-EFBD-79E34F1C0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7484"/>
            <a:ext cx="10515600" cy="64892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Обновленные ФГОС </a:t>
            </a:r>
            <a:r>
              <a:rPr lang="ru-RU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Основные положения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8206" y="2359742"/>
            <a:ext cx="11430000" cy="4380272"/>
          </a:xfrm>
        </p:spPr>
        <p:txBody>
          <a:bodyPr>
            <a:normAutofit fontScale="92500" lnSpcReduction="20000"/>
          </a:bodyPr>
          <a:lstStyle/>
          <a:p>
            <a:pPr marL="457200" indent="-457200" algn="just">
              <a:lnSpc>
                <a:spcPct val="100000"/>
              </a:lnSpc>
              <a:buFont typeface="+mj-lt"/>
              <a:buAutoNum type="arabicParenR"/>
            </a:pPr>
            <a:r>
              <a:rPr lang="ru-RU" sz="2400" b="1" dirty="0"/>
              <a:t>Приводят стандарты в соответствие </a:t>
            </a:r>
            <a:r>
              <a:rPr lang="en-US" sz="2400" b="1" dirty="0"/>
              <a:t>c </a:t>
            </a:r>
            <a:r>
              <a:rPr lang="ru-RU" sz="2400" b="1" dirty="0"/>
              <a:t>Федеральным законом «Об образовании в Российской Федерации;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arenR"/>
            </a:pPr>
            <a:r>
              <a:rPr lang="ru-RU" sz="2400" b="1" dirty="0"/>
              <a:t>Обеспечивают вариативность содержания образовательных программ основного общего образования, возможность формирования программ разного уровня сложности и направленности с учетом потребностей и способностей  обучающихся;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arenR"/>
            </a:pPr>
            <a:r>
              <a:rPr lang="ru-RU" sz="2400" b="1" dirty="0"/>
              <a:t>Устанавливают вариативность сроков реализации программ (не только в сторону увеличения, но и в сторону сокращения);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arenR"/>
            </a:pPr>
            <a:r>
              <a:rPr lang="ru-RU" sz="2400" b="1" dirty="0"/>
              <a:t>Детализируют условия реализации образовательных программ;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arenR"/>
            </a:pPr>
            <a:r>
              <a:rPr lang="ru-RU" sz="2400" b="1" dirty="0"/>
              <a:t>Детализируют требования к результатам освоения учащимися программ ООО;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arenR"/>
            </a:pPr>
            <a:r>
              <a:rPr lang="ru-RU" sz="2400" b="1" dirty="0"/>
              <a:t>Оптимизируют требования к основной образовательной программе и рабочей программе;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arenR"/>
            </a:pPr>
            <a:r>
              <a:rPr lang="ru-RU" sz="2400" b="1" dirty="0"/>
              <a:t>Прописывают требования к организации электронного обучения и применению дистанционных образовательных технологий</a:t>
            </a: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2434277" y="796414"/>
            <a:ext cx="7300451" cy="1426056"/>
          </a:xfrm>
          <a:prstGeom prst="downArrowCallout">
            <a:avLst>
              <a:gd name="adj1" fmla="val 29649"/>
              <a:gd name="adj2" fmla="val 36582"/>
              <a:gd name="adj3" fmla="val 25000"/>
              <a:gd name="adj4" fmla="val 64977"/>
            </a:avLst>
          </a:prstGeom>
          <a:noFill/>
          <a:ln w="762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45774" y="707923"/>
            <a:ext cx="73004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Методологическая основа – </a:t>
            </a:r>
          </a:p>
          <a:p>
            <a:pPr algn="ctr"/>
            <a:r>
              <a:rPr lang="ru-RU" sz="2800" b="1" dirty="0"/>
              <a:t>системно-</a:t>
            </a:r>
            <a:r>
              <a:rPr lang="ru-RU" sz="2800" b="1" dirty="0" err="1"/>
              <a:t>деятельностный</a:t>
            </a:r>
            <a:r>
              <a:rPr lang="ru-RU" sz="2800" b="1" dirty="0"/>
              <a:t> подход</a:t>
            </a:r>
          </a:p>
        </p:txBody>
      </p:sp>
    </p:spTree>
    <p:extLst>
      <p:ext uri="{BB962C8B-B14F-4D97-AF65-F5344CB8AC3E}">
        <p14:creationId xmlns:p14="http://schemas.microsoft.com/office/powerpoint/2010/main" val="4187607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13B3385D-00DA-BF6F-9A6A-6E46DC9CD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Научно-методическое сопровождение ФГОС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</a:t>
            </a: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</a:t>
            </a:r>
            <a:r>
              <a:rPr lang="en-US" b="1" u="sng" dirty="0" err="1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edsoo</a:t>
            </a: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.</a:t>
            </a:r>
            <a:r>
              <a:rPr lang="en-US" b="1" u="sng" dirty="0" err="1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ru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сайт, сопровождающий введение и</a:t>
            </a:r>
          </a:p>
          <a:p>
            <a:pPr marL="0" lv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апробацию Рабочих программ ФГОС</a:t>
            </a:r>
          </a:p>
          <a:p>
            <a:pPr marL="0" indent="0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https://edu.gov.ru/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сайт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России</a:t>
            </a:r>
          </a:p>
        </p:txBody>
      </p:sp>
    </p:spTree>
    <p:extLst>
      <p:ext uri="{BB962C8B-B14F-4D97-AF65-F5344CB8AC3E}">
        <p14:creationId xmlns:p14="http://schemas.microsoft.com/office/powerpoint/2010/main" val="594359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A50E4ADB-E852-BECA-77DB-BD3BDB8B2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46558"/>
            <a:ext cx="11104418" cy="166254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edsoo.ru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382" y="1825625"/>
            <a:ext cx="11104418" cy="43513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2255" y="-1"/>
            <a:ext cx="9739744" cy="655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71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B3C2218E-7424-C2DD-7566-C35CB6272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6"/>
            <a:ext cx="11353800" cy="779166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edsoo.ru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273" y="13855"/>
            <a:ext cx="98367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62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F5BD6288-6A06-0493-12E5-0E5CAA503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926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ФГОС второго поколения 2009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79810"/>
            <a:ext cx="10515600" cy="4997153"/>
          </a:xfrm>
        </p:spPr>
        <p:txBody>
          <a:bodyPr/>
          <a:lstStyle/>
          <a:p>
            <a:pPr marL="0" indent="0" fontAlgn="t">
              <a:buNone/>
            </a:pPr>
            <a:r>
              <a:rPr lang="ru-RU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endParaRPr lang="ru-RU" sz="3200" dirty="0"/>
          </a:p>
          <a:p>
            <a:pPr marL="514350" indent="-514350" fontAlgn="t">
              <a:buFont typeface="+mj-lt"/>
              <a:buAutoNum type="arabicParenR"/>
            </a:pPr>
            <a:r>
              <a:rPr lang="ru-RU" sz="3200" dirty="0"/>
              <a:t>Акцент на становление личности выпускника («Портрет выпускника школы»)</a:t>
            </a:r>
          </a:p>
          <a:p>
            <a:pPr marL="514350" indent="-514350" fontAlgn="t">
              <a:buFont typeface="+mj-lt"/>
              <a:buAutoNum type="arabicParenR"/>
            </a:pPr>
            <a:r>
              <a:rPr lang="ru-RU" sz="3200" dirty="0"/>
              <a:t>Развитие универсальных учебных умений (общие установки)</a:t>
            </a:r>
          </a:p>
          <a:p>
            <a:pPr marL="514350" indent="-514350" fontAlgn="t">
              <a:buFont typeface="+mj-lt"/>
              <a:buAutoNum type="arabicParenR"/>
            </a:pPr>
            <a:r>
              <a:rPr lang="ru-RU" sz="3200" dirty="0"/>
              <a:t>Активное внедрение проектной деятельности</a:t>
            </a:r>
          </a:p>
          <a:p>
            <a:pPr marL="514350" indent="-514350" fontAlgn="t">
              <a:buFont typeface="+mj-lt"/>
              <a:buAutoNum type="arabicParenR"/>
            </a:pPr>
            <a:r>
              <a:rPr lang="ru-RU" sz="3200" dirty="0"/>
              <a:t>Внеурочная деятельность</a:t>
            </a:r>
          </a:p>
          <a:p>
            <a:pPr marL="514350" indent="-514350" fontAlgn="t">
              <a:buFont typeface="+mj-lt"/>
              <a:buAutoNum type="arabicParenR"/>
            </a:pPr>
            <a:r>
              <a:rPr lang="ru-RU" sz="3200" dirty="0"/>
              <a:t>Воспитание российской гражданской идентичности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5924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71F63CF8-F709-01B2-002C-C94B7987F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57175"/>
            <a:ext cx="10515600" cy="82123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 изменения, </a:t>
            </a:r>
            <a:b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внесенные в обновленный ФГОС 2021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549" y="1228725"/>
            <a:ext cx="11772900" cy="5479256"/>
          </a:xfrm>
        </p:spPr>
        <p:txBody>
          <a:bodyPr>
            <a:noAutofit/>
          </a:bodyPr>
          <a:lstStyle/>
          <a:p>
            <a:pPr marL="0" indent="0" algn="ctr" fontAlgn="t">
              <a:buNone/>
            </a:pPr>
            <a:endParaRPr lang="ru-RU" sz="12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t">
              <a:buNone/>
            </a:pP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1) Впервые вводится ФГОС НО и ООО (5-9 классы) одновременно.</a:t>
            </a:r>
          </a:p>
          <a:p>
            <a:pPr marL="0" lvl="0" indent="0" algn="just">
              <a:buNone/>
            </a:pP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Четко прописаны обязательства образовательного учреждения (в частности, школы) перед учениками и родителями.</a:t>
            </a:r>
          </a:p>
          <a:p>
            <a:pPr marL="0" lvl="0" indent="0" algn="just">
              <a:buNone/>
            </a:pP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3) </a:t>
            </a: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Сделан акцент на развитие </a:t>
            </a:r>
            <a:r>
              <a:rPr lang="ru-RU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метапредметных</a:t>
            </a: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 и личностных навыков.</a:t>
            </a:r>
          </a:p>
          <a:p>
            <a:pPr marL="0" lvl="0" indent="0" algn="just">
              <a:buNone/>
            </a:pP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4) </a:t>
            </a:r>
            <a:r>
              <a:rPr lang="ru-RU" sz="2200" i="1" u="sng" dirty="0">
                <a:latin typeface="Arial" panose="020B0604020202020204" pitchFamily="34" charset="0"/>
                <a:cs typeface="Arial" panose="020B0604020202020204" pitchFamily="34" charset="0"/>
              </a:rPr>
              <a:t>Подробно</a:t>
            </a: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 указан перечень предметных и </a:t>
            </a:r>
            <a:r>
              <a:rPr lang="ru-RU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межпредметных</a:t>
            </a: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 навыков, которыми должен обладать ученик в рамках каждой дисциплины (уметь доказать, интерпретировать, оперировать понятиями, решать задачи).</a:t>
            </a:r>
          </a:p>
          <a:p>
            <a:pPr marL="0" lvl="0" indent="0" algn="just">
              <a:buNone/>
            </a:pP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5) </a:t>
            </a: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Расписан формат работы в рамках каждого предмета для развития этих навыков (проведение лабораторных работ, внеурочной деятельности и т.д.).</a:t>
            </a:r>
          </a:p>
          <a:p>
            <a:pPr marL="0" lvl="0" indent="0" algn="just">
              <a:buNone/>
            </a:pP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6) </a:t>
            </a: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Зафиксированы контрольные точки с конкретными результатами учеников (сочинение на 300 слов, словарный запас из 70 новых слов ежегодно и т.п.).</a:t>
            </a:r>
          </a:p>
          <a:p>
            <a:pPr marL="0" lvl="0" indent="0" algn="just">
              <a:buNone/>
            </a:pP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7) </a:t>
            </a: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Строго обозначено, какие темы должны освоить дети в определенный год обучения. 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8) </a:t>
            </a: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Содержание тем по новым ФГОС не рекомендовано менять местами (ранее это допускалось).</a:t>
            </a:r>
          </a:p>
        </p:txBody>
      </p:sp>
    </p:spTree>
    <p:extLst>
      <p:ext uri="{BB962C8B-B14F-4D97-AF65-F5344CB8AC3E}">
        <p14:creationId xmlns:p14="http://schemas.microsoft.com/office/powerpoint/2010/main" val="853972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7FE2D210-5FD8-94CB-9684-73162EC99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406" y="78433"/>
            <a:ext cx="11772899" cy="6701134"/>
          </a:xfrm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Вводится предмет «Функциональная грамотность» как одна из составляющих на уроках географии, математики, информатики, окружающего мира.</a:t>
            </a:r>
          </a:p>
          <a:p>
            <a:pPr marL="0" lvl="0" indent="0" algn="just">
              <a:buNone/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10) Учитываются возрастные и психологические особенности учеников всех классов. Главное, чтобы ребята не были перегружены. Кроме того, уточнено минимальное и максимальное количество часов, необходимых для полноценной реализации основных образовательных программ. </a:t>
            </a:r>
          </a:p>
          <a:p>
            <a:pPr marL="0" indent="0" algn="just">
              <a:buNone/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Расширяются возможности для реализации права выбора педагогическими работниками методик обучения и воспитания.</a:t>
            </a:r>
          </a:p>
          <a:p>
            <a:pPr marL="0" indent="0" algn="just">
              <a:buNone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Школы имеют право обучать детей на родном языке, то есть на любом языке Российской Федерации.</a:t>
            </a:r>
          </a:p>
          <a:p>
            <a:pPr marL="0" indent="0" algn="just">
              <a:buNone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)  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Прописана процедура оценки качества образования (ВПР, РДР и т.д.)</a:t>
            </a:r>
          </a:p>
          <a:p>
            <a:pPr marL="0" indent="0" algn="just">
              <a:buNone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Прописана возможность реализации системы образования через семейное обучение, когда семьи могут самостоятельно выбрать для своего ребенка образовательный маршрут.</a:t>
            </a:r>
          </a:p>
          <a:p>
            <a:pPr marL="0" indent="0" algn="just">
              <a:buNone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доступа к информационно-образовательной среде образовательной организации, в том числе электронной. </a:t>
            </a:r>
          </a:p>
          <a:p>
            <a:pPr marL="0" indent="0" algn="just">
              <a:buNone/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16) Введены единые требования к составлению рабочих программ, в том числе и программ внеурочной деятельности.</a:t>
            </a:r>
          </a:p>
          <a:p>
            <a:pPr marL="0" lvl="0" indent="0" algn="just">
              <a:buNone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Определено базовое содержание программы воспитания.</a:t>
            </a:r>
          </a:p>
          <a:p>
            <a:pPr marL="0" lvl="0" indent="0" algn="just">
              <a:buNone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Уточнены задачи и условия программы коррекционной работы с детьми с ОВЗ. 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0623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3CBFED5F-75C9-5B9C-6C45-0F2276F30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06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Выводы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57263"/>
            <a:ext cx="10515600" cy="570071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Безусловно, новые ФГОС – это шаг вперед.</a:t>
            </a:r>
          </a:p>
          <a:p>
            <a:r>
              <a:rPr lang="ru-RU" dirty="0"/>
              <a:t>Есть интересные идеи и находки, которые справедливы и созвучны новому времени. </a:t>
            </a:r>
          </a:p>
          <a:p>
            <a:r>
              <a:rPr lang="ru-RU" dirty="0"/>
              <a:t>Вариативность содержания и сроков образования </a:t>
            </a:r>
          </a:p>
          <a:p>
            <a:r>
              <a:rPr lang="ru-RU" dirty="0"/>
              <a:t>Личный образовательный маршрут</a:t>
            </a:r>
          </a:p>
          <a:p>
            <a:r>
              <a:rPr lang="ru-RU" dirty="0"/>
              <a:t>Индивидуальные учебные планы</a:t>
            </a:r>
          </a:p>
          <a:p>
            <a:r>
              <a:rPr lang="ru-RU" dirty="0"/>
              <a:t>Деление на группы</a:t>
            </a:r>
          </a:p>
          <a:p>
            <a:r>
              <a:rPr lang="ru-RU" dirty="0"/>
              <a:t>Но многое требует разъяснения: на каком уровне и как будут составляться индивидуальные маршруты, какие нормативные документы, подкрепляющие эти маршруты и личные учебные планы необходимы, какое требуется сопровождение со стороны школ.</a:t>
            </a:r>
          </a:p>
          <a:p>
            <a:pPr marL="0" indent="0">
              <a:buNone/>
            </a:pPr>
            <a:r>
              <a:rPr lang="ru-RU" dirty="0"/>
              <a:t>Так что приготовимся работать, работать и еще раз работать!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861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для презентации университет (74 фото) » ФОНОВАЯ ГАЛЕРЕЯ КАТЕРИНЫ АСКВИТ">
            <a:extLst>
              <a:ext uri="{FF2B5EF4-FFF2-40B4-BE49-F238E27FC236}">
                <a16:creationId xmlns:a16="http://schemas.microsoft.com/office/drawing/2014/main" id="{F3DE9591-CB31-5D79-6385-39D4414BF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0"/>
            <a:ext cx="12320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7164"/>
            <a:ext cx="105156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Vjuen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snm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gjktpys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3314" y="771527"/>
            <a:ext cx="11644313" cy="597961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http://publication.pravo.gov.ru/Document/View/0001202107050027?index=0&amp;rangeSize=1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- Приказ Министерства просвещения Российской Федерации от 31.05.2021 № 287 "Об утверждении федерального государственного образовательного стандарта основного общего образования"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https://fgos.ru/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- тексты ФГОС всех ступеней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500" u="sng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</a:t>
            </a:r>
            <a:r>
              <a:rPr lang="ru-RU" sz="2500" u="sng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://</a:t>
            </a:r>
            <a:r>
              <a:rPr lang="en-US" sz="2500" u="sng" dirty="0" err="1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edsoo</a:t>
            </a:r>
            <a:r>
              <a:rPr lang="ru-RU" sz="2500" u="sng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.</a:t>
            </a:r>
            <a:r>
              <a:rPr lang="en-US" sz="2500" u="sng" dirty="0" err="1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ru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– сайт, сопровождающий введение и апробацию Рабочих программ ФГОС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500" u="sng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https://edu.gov.ru/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– сайт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России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http://edu53.ru/np-includes/upload/2021/09/21/16562.pdf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- Изменения в новых ФГОС НОО и ООО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https://externat.foxford.ru/polezno-znat/fgos-2020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https://rg.ru/2021/07/12/chemu-budut-uchit-v-shkole-s-1-sentiabria-2022-goda.html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706826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1508</TotalTime>
  <Words>904</Words>
  <Application>Microsoft Office PowerPoint</Application>
  <PresentationFormat>Широкоэкранный</PresentationFormat>
  <Paragraphs>79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Century Schoolbook</vt:lpstr>
      <vt:lpstr>Тема Office</vt:lpstr>
      <vt:lpstr>Курс: Менеджмент в образовании</vt:lpstr>
      <vt:lpstr>Презентация PowerPoint</vt:lpstr>
      <vt:lpstr>Введение ФГОС НОО и ООО в 2021 году</vt:lpstr>
      <vt:lpstr>Обновленные ФГОС Основные положения</vt:lpstr>
      <vt:lpstr>Научно-методическое сопровождение ФГОС</vt:lpstr>
      <vt:lpstr> edsoo.ru</vt:lpstr>
      <vt:lpstr> edsoo.ru</vt:lpstr>
      <vt:lpstr>ФГОС второго поколения 2009 </vt:lpstr>
      <vt:lpstr>Основные изменения,  внесенные в обновленный ФГОС 2021</vt:lpstr>
      <vt:lpstr>Презентация PowerPoint</vt:lpstr>
      <vt:lpstr>Выводы</vt:lpstr>
      <vt:lpstr>Vjuen ,snm gjktpys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XE</cp:lastModifiedBy>
  <cp:revision>91</cp:revision>
  <dcterms:created xsi:type="dcterms:W3CDTF">2021-09-28T15:12:15Z</dcterms:created>
  <dcterms:modified xsi:type="dcterms:W3CDTF">2023-12-16T05:47:37Z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423458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